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1" r:id="rId6"/>
    <p:sldId id="263" r:id="rId7"/>
    <p:sldId id="262" r:id="rId8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/>
    </p:cSldViewPr>
  </p:slideViewPr>
  <p:notesTextViewPr>
    <p:cViewPr>
      <p:scale>
        <a:sx n="176" d="100"/>
        <a:sy n="176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849BB5-7BCC-471A-AFE4-81C796E0DE6B}" type="datetimeFigureOut">
              <a:rPr lang="es-CO" smtClean="0"/>
              <a:t>17/03/2026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0A231-9912-4AA1-B988-6A7217FC9A6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25226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F0A231-9912-4AA1-B988-6A7217FC9A62}" type="slidenum">
              <a:rPr lang="es-CO" smtClean="0"/>
              <a:t>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833062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8565BB-3F27-66BA-FD0D-7E4868F55A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F5713DF-9D9C-ADC1-F509-4F8F9A2D81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75407A5-34B8-821C-36E8-D51BE4DD15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A00F-36FC-4E35-8932-FAFC302906C8}" type="datetimeFigureOut">
              <a:rPr lang="es-CO" smtClean="0"/>
              <a:t>17/03/2026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A46D73E-2E87-DD0D-2D72-60A1A09FB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386233B-723F-B9FB-9C89-818F2C0B1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233A2-C925-4EC5-B2FB-417E6F79D0D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571315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F284AC6-636F-0EDF-D4C1-158CE2A23C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3AC2121-0255-44F9-8EAB-7DD248FAC1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C5CCE85-6998-4D6D-67E6-D01DF5547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A00F-36FC-4E35-8932-FAFC302906C8}" type="datetimeFigureOut">
              <a:rPr lang="es-CO" smtClean="0"/>
              <a:t>17/03/2026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A76FB13-7B07-FB14-292F-AB2C730336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49C357F-08B9-B7E7-ED89-C28796BB1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233A2-C925-4EC5-B2FB-417E6F79D0D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558558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F98E5BB1-1BD8-DFBC-5123-76EBDD95F6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066BB22-C763-FCD9-DA5D-F4B43CBD4A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CAAB6AE-DC9A-E44F-3FC1-DCF2CB5253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A00F-36FC-4E35-8932-FAFC302906C8}" type="datetimeFigureOut">
              <a:rPr lang="es-CO" smtClean="0"/>
              <a:t>17/03/2026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717AAFE-AD3D-0A9C-640F-053AB9D87E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6F7B410-3195-6D97-6922-C9B156A729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233A2-C925-4EC5-B2FB-417E6F79D0D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163631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CE90BB-AE15-7BA3-5054-EBAF1689AB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9B7FFE0-1160-EABD-E845-9D9B2C4974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66C1FF9-EED7-DC0B-C52A-D45DAB6611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A00F-36FC-4E35-8932-FAFC302906C8}" type="datetimeFigureOut">
              <a:rPr lang="es-CO" smtClean="0"/>
              <a:t>17/03/2026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2098248-FFF5-B4F2-4A4E-135F4026CC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561FF9F-18B0-97BF-945E-EA09AEA7A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233A2-C925-4EC5-B2FB-417E6F79D0D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327121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30D316B-C38F-FB66-1F5A-4DBCE789FF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C19148A-8F02-6791-44C4-F735182A7A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DBF358F-27BB-12BA-A95A-498F8C2679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A00F-36FC-4E35-8932-FAFC302906C8}" type="datetimeFigureOut">
              <a:rPr lang="es-CO" smtClean="0"/>
              <a:t>17/03/2026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36BD512-8D6C-9142-5ABE-5A50DEADF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D6D8E26-624D-5E5B-3697-7F1C2231B5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233A2-C925-4EC5-B2FB-417E6F79D0D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066870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14D9112-4FB3-7FD4-AAEB-A8B00BA886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CE347FD-D5D7-1325-BFB2-DB33BB8575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6624DCC-2C42-7869-DC6C-E39B9D9B6F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7CD363A-429B-CC39-C701-EC96E430E3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A00F-36FC-4E35-8932-FAFC302906C8}" type="datetimeFigureOut">
              <a:rPr lang="es-CO" smtClean="0"/>
              <a:t>17/03/2026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C5EC029-1893-3FD6-7303-ECF118E131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57022A0-4895-E43E-F6EB-D9D5BC6D7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233A2-C925-4EC5-B2FB-417E6F79D0D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6521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3EA1E26-200C-55D8-7B51-15C536661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1F7D925-9FF6-24BA-AB28-1E0DD5E7B0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648F100-B179-DB89-EC3B-66E82EDC38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54D262FE-8453-6D98-D3B1-9D3388C274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164B059A-09B6-4E84-2939-048221CB93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B828E698-5A1D-2547-218D-C3AEA200DF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A00F-36FC-4E35-8932-FAFC302906C8}" type="datetimeFigureOut">
              <a:rPr lang="es-CO" smtClean="0"/>
              <a:t>17/03/2026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D0908E2B-E01F-F667-C604-B403506951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0420E368-75F1-BC9D-46DF-359B83C3B5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233A2-C925-4EC5-B2FB-417E6F79D0D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88937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3C423FC-9B5F-7A0B-73D2-D43FD4FFF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A86DBB0B-787C-2C8F-D7A3-C21BF75650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A00F-36FC-4E35-8932-FAFC302906C8}" type="datetimeFigureOut">
              <a:rPr lang="es-CO" smtClean="0"/>
              <a:t>17/03/2026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93145E7-2382-369E-7C97-A9326A4E68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C4B69D8-A34E-015E-EDF8-9E3F7A16E5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233A2-C925-4EC5-B2FB-417E6F79D0D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61473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4F6457D7-4AD7-8C9B-7D32-FBB49FE492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A00F-36FC-4E35-8932-FAFC302906C8}" type="datetimeFigureOut">
              <a:rPr lang="es-CO" smtClean="0"/>
              <a:t>17/03/2026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E77DAAEC-282A-0352-4D82-6556B6B85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52CF3E7-7FD9-65B0-6793-4AA1611223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233A2-C925-4EC5-B2FB-417E6F79D0D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659093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3F213D1-A40B-2074-1C3D-B563A32EF8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6571E5B-CC4A-E123-C958-BA38128F04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E5059DF-3846-FFFA-AD84-3475C52BE3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ADD10C1-D154-DE5A-6BC4-72A4DB89D9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A00F-36FC-4E35-8932-FAFC302906C8}" type="datetimeFigureOut">
              <a:rPr lang="es-CO" smtClean="0"/>
              <a:t>17/03/2026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04D99F2-6C70-2D37-4D44-1144FF96E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54E6E38-2924-E90D-AB49-56A89FF1F8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233A2-C925-4EC5-B2FB-417E6F79D0D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960018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34C940-EF65-4E56-F83B-87DEDA90F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80967DA4-4ED8-486B-CBBD-0856DCF311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DEB5F98-ECE7-DF12-3055-5D096B6F3E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1E2209E-BBBE-FCD9-C719-FBA241362D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A00F-36FC-4E35-8932-FAFC302906C8}" type="datetimeFigureOut">
              <a:rPr lang="es-CO" smtClean="0"/>
              <a:t>17/03/2026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A7789F9-AC1B-801B-8F73-A7EBE5D1D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07A174A-7585-57B3-1F03-3CE3B4BF67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233A2-C925-4EC5-B2FB-417E6F79D0D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045774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0C053E00-6D75-09D3-868F-12816BA3AF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45F0225-EA89-D851-E8CA-1AA558A011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1F5E108-2E33-8188-0FA0-DC0AE1D24F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6C6A00F-36FC-4E35-8932-FAFC302906C8}" type="datetimeFigureOut">
              <a:rPr lang="es-CO" smtClean="0"/>
              <a:t>17/03/2026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9A96447-4C0A-4F0B-AB1B-5EADCE6CD4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17CB421-9651-5C91-50BE-D049C83CFA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D0233A2-C925-4EC5-B2FB-417E6F79D0D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20402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1.png"/><Relationship Id="rId7" Type="http://schemas.openxmlformats.org/officeDocument/2006/relationships/image" Target="../media/image9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8.emf"/><Relationship Id="rId4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A53B16B-39FD-1FD3-4AC7-B9D7C65CF7E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/>
              <a:t>LECTURA DE SENSORES RESISTIVOS EN ADC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D98469C-0487-7C5C-CAEB-A8BB52DAE14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/>
              <a:t>Ing. Juan Carlos Vizcaino Aponte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673696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BC8ADDA-CFD5-58B6-7260-C74580337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7316"/>
            <a:ext cx="10515600" cy="825449"/>
          </a:xfrm>
        </p:spPr>
        <p:txBody>
          <a:bodyPr/>
          <a:lstStyle/>
          <a:p>
            <a:pPr algn="ctr"/>
            <a:r>
              <a:rPr lang="es-ES" dirty="0"/>
              <a:t>LINEALIZACIÓN</a:t>
            </a:r>
            <a:endParaRPr lang="es-CO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Marcador de contenido 2">
                <a:extLst>
                  <a:ext uri="{FF2B5EF4-FFF2-40B4-BE49-F238E27FC236}">
                    <a16:creationId xmlns:a16="http://schemas.microsoft.com/office/drawing/2014/main" id="{075CE2E1-BF51-6E86-9AA8-120D5D078EF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135062"/>
                <a:ext cx="10515600" cy="2979738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s-ES" dirty="0"/>
                  <a:t>Para linealizar un sensor resistivo, lo más </a:t>
                </a:r>
                <a:r>
                  <a:rPr lang="es-ES" b="1" dirty="0"/>
                  <a:t>fácil y práctico</a:t>
                </a:r>
                <a:r>
                  <a:rPr lang="es-ES" dirty="0"/>
                  <a:t> </a:t>
                </a:r>
                <a:r>
                  <a:rPr lang="es-ES" b="1" dirty="0"/>
                  <a:t>es Divisor de voltaje con resistencia fija</a:t>
                </a:r>
              </a:p>
              <a:p>
                <a:r>
                  <a:rPr lang="es-CO" dirty="0"/>
                  <a:t>Donde: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ar-A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ar-AE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ar-AE" i="1" smtClean="0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</m:oMath>
                </a14:m>
                <a:r>
                  <a:rPr lang="ar-AE" dirty="0"/>
                  <a:t>= </a:t>
                </a:r>
                <a:r>
                  <a:rPr lang="es-CO" dirty="0"/>
                  <a:t>resistencia del sensor</a:t>
                </a:r>
              </a:p>
              <a:p>
                <a14:m>
                  <m:oMath xmlns:m="http://schemas.openxmlformats.org/officeDocument/2006/math">
                    <m:r>
                      <a:rPr lang="es-CO" i="1">
                        <a:latin typeface="Cambria Math" panose="02040503050406030204" pitchFamily="18" charset="0"/>
                      </a:rPr>
                      <m:t>𝑅</m:t>
                    </m:r>
                  </m:oMath>
                </a14:m>
                <a:r>
                  <a:rPr lang="es-CO" dirty="0"/>
                  <a:t>= resistencia fija de ajuste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ar-A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ar-AE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ar-AE" i="1">
                            <a:latin typeface="Cambria Math" panose="02040503050406030204" pitchFamily="18" charset="0"/>
                          </a:rPr>
                          <m:t>𝑜𝑢𝑡</m:t>
                        </m:r>
                      </m:sub>
                    </m:sSub>
                  </m:oMath>
                </a14:m>
                <a:r>
                  <a:rPr lang="ar-AE" dirty="0"/>
                  <a:t>= </a:t>
                </a:r>
                <a:r>
                  <a:rPr lang="es-CO" dirty="0"/>
                  <a:t>voltaje medido</a:t>
                </a:r>
              </a:p>
              <a:p>
                <a:pPr marL="0" indent="0">
                  <a:buNone/>
                </a:pPr>
                <a:endParaRPr lang="es-CO" dirty="0"/>
              </a:p>
            </p:txBody>
          </p:sp>
        </mc:Choice>
        <mc:Fallback xmlns="">
          <p:sp>
            <p:nvSpPr>
              <p:cNvPr id="3" name="Marcador de contenido 2">
                <a:extLst>
                  <a:ext uri="{FF2B5EF4-FFF2-40B4-BE49-F238E27FC236}">
                    <a16:creationId xmlns:a16="http://schemas.microsoft.com/office/drawing/2014/main" id="{075CE2E1-BF51-6E86-9AA8-120D5D078EF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135062"/>
                <a:ext cx="10515600" cy="2979738"/>
              </a:xfrm>
              <a:blipFill>
                <a:blip r:embed="rId2"/>
                <a:stretch>
                  <a:fillRect l="-1217" t="-3476" b="-3272"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n 7">
            <a:extLst>
              <a:ext uri="{FF2B5EF4-FFF2-40B4-BE49-F238E27FC236}">
                <a16:creationId xmlns:a16="http://schemas.microsoft.com/office/drawing/2014/main" id="{7EC7C637-7596-C091-4648-6F408ED9B0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926" y="4014634"/>
            <a:ext cx="10382250" cy="2686050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E9EDE1D4-E441-2045-1072-7256CA5CCF19}"/>
              </a:ext>
            </a:extLst>
          </p:cNvPr>
          <p:cNvSpPr txBox="1"/>
          <p:nvPr/>
        </p:nvSpPr>
        <p:spPr>
          <a:xfrm>
            <a:off x="6735097" y="2518197"/>
            <a:ext cx="42770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/>
              <a:t>Puede tomar bien la medida de voltaje en el sensor o bien en la resistencia conocida de ajuste</a:t>
            </a:r>
            <a:endParaRPr lang="es-CO" sz="2400" dirty="0"/>
          </a:p>
        </p:txBody>
      </p:sp>
      <p:sp>
        <p:nvSpPr>
          <p:cNvPr id="10" name="Nube 9">
            <a:extLst>
              <a:ext uri="{FF2B5EF4-FFF2-40B4-BE49-F238E27FC236}">
                <a16:creationId xmlns:a16="http://schemas.microsoft.com/office/drawing/2014/main" id="{6BA68181-FE88-0D93-649E-525C6AEB7C36}"/>
              </a:ext>
            </a:extLst>
          </p:cNvPr>
          <p:cNvSpPr/>
          <p:nvPr/>
        </p:nvSpPr>
        <p:spPr>
          <a:xfrm>
            <a:off x="6213987" y="2172929"/>
            <a:ext cx="5633884" cy="1941871"/>
          </a:xfrm>
          <a:prstGeom prst="cloud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820321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F233234-B0CA-6BA2-D503-EDA85C19BC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67262"/>
          </a:xfrm>
        </p:spPr>
        <p:txBody>
          <a:bodyPr>
            <a:normAutofit fontScale="90000"/>
          </a:bodyPr>
          <a:lstStyle/>
          <a:p>
            <a:pPr algn="ctr"/>
            <a:r>
              <a:rPr lang="es-CO" dirty="0"/>
              <a:t>Cómo se linealiza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Marcador de contenido 2">
                <a:extLst>
                  <a:ext uri="{FF2B5EF4-FFF2-40B4-BE49-F238E27FC236}">
                    <a16:creationId xmlns:a16="http://schemas.microsoft.com/office/drawing/2014/main" id="{1666D736-80BA-59D6-1983-A073591C5D9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8529"/>
                <a:ext cx="10515600" cy="5338916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s-CO" dirty="0"/>
                  <a:t>Se escoge </a:t>
                </a:r>
                <a:r>
                  <a:rPr lang="es-CO" b="1" dirty="0"/>
                  <a:t>una resistencia fija adecuada</a:t>
                </a:r>
                <a:r>
                  <a:rPr lang="es-CO" dirty="0"/>
                  <a:t> para que la curva sea </a:t>
                </a:r>
                <a:r>
                  <a:rPr lang="es-CO" b="1" dirty="0"/>
                  <a:t>casi lineal en el rango de trabajo</a:t>
                </a:r>
                <a:r>
                  <a:rPr lang="es-CO" dirty="0"/>
                  <a:t>.</a:t>
                </a:r>
              </a:p>
              <a:p>
                <a:pPr marL="0" indent="0">
                  <a:buNone/>
                </a:pPr>
                <a:r>
                  <a:rPr lang="es-CO" dirty="0"/>
                  <a:t>Regla práctica: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CO" i="1">
                          <a:latin typeface="Cambria Math" panose="02040503050406030204" pitchFamily="18" charset="0"/>
                        </a:rPr>
                        <m:t>𝑅</m:t>
                      </m:r>
                      <m:r>
                        <a:rPr lang="es-ES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s-ES" b="0" i="0" smtClean="0">
                          <a:latin typeface="Cambria Math" panose="02040503050406030204" pitchFamily="18" charset="0"/>
                        </a:rPr>
                        <m:t>de</m:t>
                      </m:r>
                      <m:r>
                        <a:rPr lang="es-ES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s-ES" b="0" i="0" smtClean="0">
                          <a:latin typeface="Cambria Math" panose="02040503050406030204" pitchFamily="18" charset="0"/>
                        </a:rPr>
                        <m:t>ajuste</m:t>
                      </m:r>
                      <m:r>
                        <a:rPr lang="es-CO">
                          <a:latin typeface="Cambria Math" panose="02040503050406030204" pitchFamily="18" charset="0"/>
                        </a:rPr>
                        <m:t>≈</m:t>
                      </m:r>
                      <m:sSub>
                        <m:sSubPr>
                          <m:ctrlPr>
                            <a:rPr lang="ar-AE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ar-AE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ar-AE" i="1">
                              <a:latin typeface="Cambria Math" panose="02040503050406030204" pitchFamily="18" charset="0"/>
                            </a:rPr>
                            <m:t>𝑠𝑒𝑛𝑠𝑜𝑟</m:t>
                          </m:r>
                          <m:r>
                            <m:rPr>
                              <m:lit/>
                            </m:rPr>
                            <a:rPr lang="ar-AE">
                              <a:latin typeface="Cambria Math" panose="02040503050406030204" pitchFamily="18" charset="0"/>
                            </a:rPr>
                            <m:t>_</m:t>
                          </m:r>
                          <m:r>
                            <a:rPr lang="ar-AE" i="1">
                              <a:latin typeface="Cambria Math" panose="02040503050406030204" pitchFamily="18" charset="0"/>
                            </a:rPr>
                            <m:t>𝑚𝑒𝑑𝑖𝑜</m:t>
                          </m:r>
                        </m:sub>
                      </m:sSub>
                    </m:oMath>
                  </m:oMathPara>
                </a14:m>
                <a:endParaRPr lang="ar-AE" dirty="0"/>
              </a:p>
              <a:p>
                <a:pPr marL="0" indent="0">
                  <a:buNone/>
                </a:pPr>
                <a:r>
                  <a:rPr lang="es-CO" dirty="0"/>
                  <a:t>Ejemplo:</a:t>
                </a:r>
              </a:p>
              <a:p>
                <a:pPr marL="0" indent="0">
                  <a:buNone/>
                </a:pPr>
                <a:r>
                  <a:rPr lang="es-CO" dirty="0"/>
                  <a:t>Si el sensor varía de </a:t>
                </a:r>
                <a:r>
                  <a:rPr lang="es-CO" b="1" dirty="0"/>
                  <a:t>1 k</a:t>
                </a:r>
                <a:r>
                  <a:rPr lang="el-GR" b="1" dirty="0"/>
                  <a:t>Ω </a:t>
                </a:r>
                <a:r>
                  <a:rPr lang="es-CO" b="1" dirty="0"/>
                  <a:t>a 9 k</a:t>
                </a:r>
                <a:r>
                  <a:rPr lang="el-GR" b="1" dirty="0"/>
                  <a:t>Ω</a:t>
                </a:r>
                <a:r>
                  <a:rPr lang="es-ES" b="1" dirty="0"/>
                  <a:t> </a:t>
                </a:r>
                <a:r>
                  <a:rPr lang="es-ES" b="1" dirty="0">
                    <a:sym typeface="Wingdings" panose="05000000000000000000" pitchFamily="2" charset="2"/>
                  </a:rPr>
                  <a:t>   R de ajuste = (9k + 1k)/2</a:t>
                </a:r>
                <a:endParaRPr lang="es-ES" b="1" dirty="0"/>
              </a:p>
              <a:p>
                <a:pPr marL="0" indent="0">
                  <a:buNone/>
                </a:pPr>
                <a:endParaRPr lang="el-GR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l-GR" i="1">
                          <a:latin typeface="Cambria Math" panose="02040503050406030204" pitchFamily="18" charset="0"/>
                        </a:rPr>
                        <m:t>𝑅</m:t>
                      </m:r>
                      <m:r>
                        <a:rPr lang="el-GR">
                          <a:latin typeface="Cambria Math" panose="02040503050406030204" pitchFamily="18" charset="0"/>
                        </a:rPr>
                        <m:t>≈</m:t>
                      </m:r>
                      <m:r>
                        <a:rPr lang="el-GR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l-GR" i="1">
                          <a:latin typeface="Cambria Math" panose="02040503050406030204" pitchFamily="18" charset="0"/>
                        </a:rPr>
                        <m:t>𝑘</m:t>
                      </m:r>
                      <m:r>
                        <m:rPr>
                          <m:sty m:val="p"/>
                        </m:rPr>
                        <a:rPr lang="el-GR">
                          <a:latin typeface="Cambria Math" panose="02040503050406030204" pitchFamily="18" charset="0"/>
                        </a:rPr>
                        <m:t>Ω</m:t>
                      </m:r>
                    </m:oMath>
                  </m:oMathPara>
                </a14:m>
                <a:endParaRPr lang="el-GR" dirty="0"/>
              </a:p>
              <a:p>
                <a:pPr marL="0" indent="0">
                  <a:buNone/>
                </a:pPr>
                <a:r>
                  <a:rPr lang="es-CO" dirty="0"/>
                  <a:t>Ventajas:</a:t>
                </a:r>
              </a:p>
              <a:p>
                <a:pPr marL="0" indent="0">
                  <a:buNone/>
                </a:pPr>
                <a:r>
                  <a:rPr lang="es-CO" dirty="0"/>
                  <a:t>Muy fácil, Solo una resistencia, Ideal para microcontroladores o ADC</a:t>
                </a:r>
              </a:p>
              <a:p>
                <a:endParaRPr lang="es-CO" dirty="0"/>
              </a:p>
            </p:txBody>
          </p:sp>
        </mc:Choice>
        <mc:Fallback xmlns="">
          <p:sp>
            <p:nvSpPr>
              <p:cNvPr id="3" name="Marcador de contenido 2">
                <a:extLst>
                  <a:ext uri="{FF2B5EF4-FFF2-40B4-BE49-F238E27FC236}">
                    <a16:creationId xmlns:a16="http://schemas.microsoft.com/office/drawing/2014/main" id="{1666D736-80BA-59D6-1983-A073591C5D9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8529"/>
                <a:ext cx="10515600" cy="5338916"/>
              </a:xfrm>
              <a:blipFill>
                <a:blip r:embed="rId2"/>
                <a:stretch>
                  <a:fillRect l="-1217" t="-1941"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772437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F7F22AF-8741-6265-96D7-7E57445B1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2897" y="344393"/>
            <a:ext cx="10515600" cy="1852993"/>
          </a:xfrm>
        </p:spPr>
        <p:txBody>
          <a:bodyPr>
            <a:noAutofit/>
          </a:bodyPr>
          <a:lstStyle/>
          <a:p>
            <a:pPr algn="ctr"/>
            <a:r>
              <a:rPr lang="es-ES" sz="3600" dirty="0"/>
              <a:t>Ejemplo: </a:t>
            </a:r>
            <a:r>
              <a:rPr lang="es-ES" sz="3600" dirty="0" err="1"/>
              <a:t>Fotoresistor</a:t>
            </a:r>
            <a:r>
              <a:rPr lang="es-ES" sz="3600" dirty="0"/>
              <a:t> que varia su resistencia entre 400 y 8400 ohmios en la zona de trabajo</a:t>
            </a:r>
            <a:br>
              <a:rPr lang="es-ES" sz="3600" dirty="0"/>
            </a:br>
            <a:br>
              <a:rPr lang="es-ES" sz="3600" dirty="0"/>
            </a:br>
            <a:r>
              <a:rPr lang="es-ES" sz="3600" dirty="0"/>
              <a:t>R de ajuste = (8400 + 400)/2 = 4200 Ohm</a:t>
            </a:r>
            <a:endParaRPr lang="es-CO" sz="3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uadroTexto 6">
                <a:extLst>
                  <a:ext uri="{FF2B5EF4-FFF2-40B4-BE49-F238E27FC236}">
                    <a16:creationId xmlns:a16="http://schemas.microsoft.com/office/drawing/2014/main" id="{42EFE2B8-5443-92E5-F440-4832B8F38DBD}"/>
                  </a:ext>
                </a:extLst>
              </p:cNvPr>
              <p:cNvSpPr txBox="1"/>
              <p:nvPr/>
            </p:nvSpPr>
            <p:spPr>
              <a:xfrm>
                <a:off x="4513007" y="2721673"/>
                <a:ext cx="6096000" cy="298453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ar-AE" sz="36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ar-AE" sz="3600" i="1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ar-AE" sz="3600" i="1">
                              <a:latin typeface="Cambria Math" panose="02040503050406030204" pitchFamily="18" charset="0"/>
                            </a:rPr>
                            <m:t>𝑜𝑢𝑡</m:t>
                          </m:r>
                        </m:sub>
                      </m:sSub>
                      <m:r>
                        <a:rPr lang="ar-AE" sz="360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ar-AE" sz="3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ar-AE" sz="3600" i="1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ar-AE" sz="3600" i="1">
                              <a:latin typeface="Cambria Math" panose="02040503050406030204" pitchFamily="18" charset="0"/>
                            </a:rPr>
                            <m:t>𝑖𝑛</m:t>
                          </m:r>
                        </m:sub>
                      </m:sSub>
                      <m:f>
                        <m:fPr>
                          <m:ctrlPr>
                            <a:rPr lang="ar-AE" sz="3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ar-AE" sz="3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ar-AE" sz="3600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s-ES" sz="3600" b="0" i="0" smtClean="0">
                                  <a:latin typeface="Cambria Math" panose="02040503050406030204" pitchFamily="18" charset="0"/>
                                </a:rPr>
                                <m:t>s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ar-AE" sz="3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ar-AE" sz="3600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s-ES" sz="3600" b="0" i="0" smtClean="0">
                                  <a:latin typeface="Cambria Math" panose="02040503050406030204" pitchFamily="18" charset="0"/>
                                </a:rPr>
                                <m:t>a</m:t>
                              </m:r>
                            </m:sub>
                          </m:sSub>
                          <m:r>
                            <a:rPr lang="ar-AE" sz="360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ar-AE" sz="3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ar-AE" sz="3600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s-ES" sz="3600" b="0" i="0" smtClean="0">
                                  <a:latin typeface="Cambria Math" panose="02040503050406030204" pitchFamily="18" charset="0"/>
                                </a:rPr>
                                <m:t>s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s-ES" dirty="0"/>
              </a:p>
              <a:p>
                <a:pPr marL="0" indent="0">
                  <a:buNone/>
                </a:pPr>
                <a:endParaRPr lang="es-ES" dirty="0"/>
              </a:p>
              <a:p>
                <a:pPr marL="0" indent="0">
                  <a:buNone/>
                </a:pPr>
                <a:endParaRPr lang="es-E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ar-AE" sz="3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ar-AE" sz="3200" i="1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ar-AE" sz="3200" i="1">
                              <a:latin typeface="Cambria Math" panose="02040503050406030204" pitchFamily="18" charset="0"/>
                            </a:rPr>
                            <m:t>𝑜𝑢𝑡</m:t>
                          </m:r>
                        </m:sub>
                      </m:sSub>
                      <m:r>
                        <a:rPr lang="ar-AE" sz="320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s-ES" sz="3200" b="0" i="1" smtClean="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s-ES" sz="3200" b="0" i="1" smtClean="0">
                          <a:latin typeface="Cambria Math" panose="02040503050406030204" pitchFamily="18" charset="0"/>
                        </a:rPr>
                        <m:t>𝑣</m:t>
                      </m:r>
                      <m:f>
                        <m:fPr>
                          <m:ctrlPr>
                            <a:rPr lang="ar-AE" sz="3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ES" sz="3200" b="0" i="1" smtClean="0">
                              <a:latin typeface="Cambria Math" panose="02040503050406030204" pitchFamily="18" charset="0"/>
                            </a:rPr>
                            <m:t>8000</m:t>
                          </m:r>
                        </m:num>
                        <m:den>
                          <m:r>
                            <a:rPr lang="es-ES" sz="3200" b="0" i="0" smtClean="0">
                              <a:latin typeface="Cambria Math" panose="02040503050406030204" pitchFamily="18" charset="0"/>
                            </a:rPr>
                            <m:t>4200</m:t>
                          </m:r>
                          <m:r>
                            <a:rPr lang="ar-AE" sz="320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s-ES" sz="3200" b="0" i="1" smtClean="0">
                              <a:latin typeface="Cambria Math" panose="02040503050406030204" pitchFamily="18" charset="0"/>
                            </a:rPr>
                            <m:t>8000</m:t>
                          </m:r>
                        </m:den>
                      </m:f>
                      <m:r>
                        <a:rPr lang="ar-AE" sz="320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s-ES" sz="3200" b="0" i="0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s-ES" sz="3200" b="0" i="0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s-ES" sz="3200" b="0" i="0" smtClean="0">
                          <a:latin typeface="Cambria Math" panose="02040503050406030204" pitchFamily="18" charset="0"/>
                        </a:rPr>
                        <m:t>28</m:t>
                      </m:r>
                      <m:r>
                        <m:rPr>
                          <m:sty m:val="p"/>
                        </m:rPr>
                        <a:rPr lang="es-ES" sz="3200" b="0" i="0" smtClean="0">
                          <a:latin typeface="Cambria Math" panose="02040503050406030204" pitchFamily="18" charset="0"/>
                        </a:rPr>
                        <m:t>v</m:t>
                      </m:r>
                    </m:oMath>
                  </m:oMathPara>
                </a14:m>
                <a:endParaRPr lang="es-ES" dirty="0"/>
              </a:p>
              <a:p>
                <a:endParaRPr lang="es-ES" dirty="0"/>
              </a:p>
            </p:txBody>
          </p:sp>
        </mc:Choice>
        <mc:Fallback xmlns="">
          <p:sp>
            <p:nvSpPr>
              <p:cNvPr id="7" name="CuadroTexto 6">
                <a:extLst>
                  <a:ext uri="{FF2B5EF4-FFF2-40B4-BE49-F238E27FC236}">
                    <a16:creationId xmlns:a16="http://schemas.microsoft.com/office/drawing/2014/main" id="{42EFE2B8-5443-92E5-F440-4832B8F38D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3007" y="2721673"/>
                <a:ext cx="6096000" cy="298453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CuadroTexto 7">
            <a:extLst>
              <a:ext uri="{FF2B5EF4-FFF2-40B4-BE49-F238E27FC236}">
                <a16:creationId xmlns:a16="http://schemas.microsoft.com/office/drawing/2014/main" id="{05A670E5-433F-A0C1-25FB-68157D84C21F}"/>
              </a:ext>
            </a:extLst>
          </p:cNvPr>
          <p:cNvSpPr txBox="1"/>
          <p:nvPr/>
        </p:nvSpPr>
        <p:spPr>
          <a:xfrm>
            <a:off x="442452" y="5973748"/>
            <a:ext cx="111596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/>
              <a:t>Voltaje medido cuando se acerca al valor máximo de resistencia en el sensor que ocurre cuando no hay luz…</a:t>
            </a:r>
            <a:endParaRPr lang="es-CO" sz="2400" b="1" dirty="0"/>
          </a:p>
        </p:txBody>
      </p:sp>
      <p:graphicFrame>
        <p:nvGraphicFramePr>
          <p:cNvPr id="9" name="Objeto 8">
            <a:extLst>
              <a:ext uri="{FF2B5EF4-FFF2-40B4-BE49-F238E27FC236}">
                <a16:creationId xmlns:a16="http://schemas.microsoft.com/office/drawing/2014/main" id="{0DDCB62C-4D64-2813-CD15-F6A2ACC82E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4060476"/>
              </p:ext>
            </p:extLst>
          </p:nvPr>
        </p:nvGraphicFramePr>
        <p:xfrm>
          <a:off x="1" y="2297906"/>
          <a:ext cx="4698460" cy="32663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3941197" imgH="2261813" progId="">
                  <p:embed/>
                </p:oleObj>
              </mc:Choice>
              <mc:Fallback>
                <p:oleObj r:id="rId4" imgW="3941197" imgH="2261813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" y="2297906"/>
                        <a:ext cx="4698460" cy="32663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930885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A33E5E-3A6E-8665-BA12-D7609372B1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7" name="CuadroTexto 6">
                <a:extLst>
                  <a:ext uri="{FF2B5EF4-FFF2-40B4-BE49-F238E27FC236}">
                    <a16:creationId xmlns:a16="http://schemas.microsoft.com/office/drawing/2014/main" id="{B6EF68F4-8D37-0D78-BEBA-10D72BC91E93}"/>
                  </a:ext>
                </a:extLst>
              </p:cNvPr>
              <p:cNvSpPr txBox="1"/>
              <p:nvPr/>
            </p:nvSpPr>
            <p:spPr>
              <a:xfrm>
                <a:off x="4513007" y="588071"/>
                <a:ext cx="6096000" cy="298453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ar-AE" sz="36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ar-AE" sz="3600" i="1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ar-AE" sz="3600" i="1">
                              <a:latin typeface="Cambria Math" panose="02040503050406030204" pitchFamily="18" charset="0"/>
                            </a:rPr>
                            <m:t>𝑜𝑢𝑡</m:t>
                          </m:r>
                        </m:sub>
                      </m:sSub>
                      <m:r>
                        <a:rPr lang="ar-AE" sz="360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ar-AE" sz="3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ar-AE" sz="3600" i="1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ar-AE" sz="3600" i="1">
                              <a:latin typeface="Cambria Math" panose="02040503050406030204" pitchFamily="18" charset="0"/>
                            </a:rPr>
                            <m:t>𝑖𝑛</m:t>
                          </m:r>
                        </m:sub>
                      </m:sSub>
                      <m:f>
                        <m:fPr>
                          <m:ctrlPr>
                            <a:rPr lang="ar-AE" sz="3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ar-AE" sz="3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ar-AE" sz="3600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s-ES" sz="3600" b="0" i="0" smtClean="0">
                                  <a:latin typeface="Cambria Math" panose="02040503050406030204" pitchFamily="18" charset="0"/>
                                </a:rPr>
                                <m:t>s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ar-AE" sz="3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ar-AE" sz="3600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s-ES" sz="3600" b="0" i="0" smtClean="0">
                                  <a:latin typeface="Cambria Math" panose="02040503050406030204" pitchFamily="18" charset="0"/>
                                </a:rPr>
                                <m:t>a</m:t>
                              </m:r>
                            </m:sub>
                          </m:sSub>
                          <m:r>
                            <a:rPr lang="ar-AE" sz="360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ar-AE" sz="3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ar-AE" sz="3600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s-ES" sz="3600" b="0" i="0" smtClean="0">
                                  <a:latin typeface="Cambria Math" panose="02040503050406030204" pitchFamily="18" charset="0"/>
                                </a:rPr>
                                <m:t>s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s-ES" dirty="0"/>
              </a:p>
              <a:p>
                <a:pPr marL="0" indent="0">
                  <a:buNone/>
                </a:pPr>
                <a:endParaRPr lang="es-ES" dirty="0"/>
              </a:p>
              <a:p>
                <a:pPr marL="0" indent="0">
                  <a:buNone/>
                </a:pPr>
                <a:endParaRPr lang="es-E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ar-AE" sz="3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ar-AE" sz="3200" i="1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ar-AE" sz="3200" i="1">
                              <a:latin typeface="Cambria Math" panose="02040503050406030204" pitchFamily="18" charset="0"/>
                            </a:rPr>
                            <m:t>𝑜𝑢𝑡</m:t>
                          </m:r>
                        </m:sub>
                      </m:sSub>
                      <m:r>
                        <a:rPr lang="ar-AE" sz="320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s-ES" sz="3200" b="0" i="1" smtClean="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s-ES" sz="3200" b="0" i="1" smtClean="0">
                          <a:latin typeface="Cambria Math" panose="02040503050406030204" pitchFamily="18" charset="0"/>
                        </a:rPr>
                        <m:t>𝑣</m:t>
                      </m:r>
                      <m:f>
                        <m:fPr>
                          <m:ctrlPr>
                            <a:rPr lang="ar-AE" sz="3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ES" sz="3200" b="0" i="1" smtClean="0">
                              <a:latin typeface="Cambria Math" panose="02040503050406030204" pitchFamily="18" charset="0"/>
                            </a:rPr>
                            <m:t>1200</m:t>
                          </m:r>
                        </m:num>
                        <m:den>
                          <m:r>
                            <a:rPr lang="es-ES" sz="3200" b="0" i="0" smtClean="0">
                              <a:latin typeface="Cambria Math" panose="02040503050406030204" pitchFamily="18" charset="0"/>
                            </a:rPr>
                            <m:t>4200</m:t>
                          </m:r>
                          <m:r>
                            <a:rPr lang="ar-AE" sz="320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s-ES" sz="3200" b="0" i="1" smtClean="0">
                              <a:latin typeface="Cambria Math" panose="02040503050406030204" pitchFamily="18" charset="0"/>
                            </a:rPr>
                            <m:t>1200</m:t>
                          </m:r>
                        </m:den>
                      </m:f>
                      <m:r>
                        <a:rPr lang="ar-AE" sz="320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s-ES" sz="3200" b="0" i="0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s-ES" sz="3200" b="0" i="0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s-ES" sz="3200" b="0" i="0" smtClean="0">
                          <a:latin typeface="Cambria Math" panose="02040503050406030204" pitchFamily="18" charset="0"/>
                        </a:rPr>
                        <m:t>11</m:t>
                      </m:r>
                      <m:r>
                        <m:rPr>
                          <m:sty m:val="p"/>
                        </m:rPr>
                        <a:rPr lang="es-ES" sz="3200" b="0" i="0" smtClean="0">
                          <a:latin typeface="Cambria Math" panose="02040503050406030204" pitchFamily="18" charset="0"/>
                        </a:rPr>
                        <m:t>v</m:t>
                      </m:r>
                    </m:oMath>
                  </m:oMathPara>
                </a14:m>
                <a:endParaRPr lang="es-ES" dirty="0"/>
              </a:p>
              <a:p>
                <a:endParaRPr lang="es-ES" dirty="0"/>
              </a:p>
            </p:txBody>
          </p:sp>
        </mc:Choice>
        <mc:Fallback xmlns="">
          <p:sp>
            <p:nvSpPr>
              <p:cNvPr id="7" name="CuadroTexto 6">
                <a:extLst>
                  <a:ext uri="{FF2B5EF4-FFF2-40B4-BE49-F238E27FC236}">
                    <a16:creationId xmlns:a16="http://schemas.microsoft.com/office/drawing/2014/main" id="{B6EF68F4-8D37-0D78-BEBA-10D72BC91E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3007" y="588071"/>
                <a:ext cx="6096000" cy="298453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CuadroTexto 7">
            <a:extLst>
              <a:ext uri="{FF2B5EF4-FFF2-40B4-BE49-F238E27FC236}">
                <a16:creationId xmlns:a16="http://schemas.microsoft.com/office/drawing/2014/main" id="{546FF6C0-5626-E4C1-37C6-7E6D3F5291B3}"/>
              </a:ext>
            </a:extLst>
          </p:cNvPr>
          <p:cNvSpPr txBox="1"/>
          <p:nvPr/>
        </p:nvSpPr>
        <p:spPr>
          <a:xfrm>
            <a:off x="442452" y="4026960"/>
            <a:ext cx="111596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/>
              <a:t>Voltaje medido cuando se acerca al valor mínimo de resistencia en el sensor que ocurre cuando si hay luz…</a:t>
            </a:r>
            <a:endParaRPr lang="es-CO" sz="2400" b="1" dirty="0"/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9CEA6C00-F96D-D85C-C92E-6B5B0FCAE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3329" y="5112773"/>
            <a:ext cx="8049700" cy="1521947"/>
          </a:xfrm>
          <a:prstGeom prst="rect">
            <a:avLst/>
          </a:prstGeom>
        </p:spPr>
      </p:pic>
      <p:graphicFrame>
        <p:nvGraphicFramePr>
          <p:cNvPr id="2" name="Objeto 1">
            <a:extLst>
              <a:ext uri="{FF2B5EF4-FFF2-40B4-BE49-F238E27FC236}">
                <a16:creationId xmlns:a16="http://schemas.microsoft.com/office/drawing/2014/main" id="{98A2D6FA-AF36-1590-F410-2782B231AA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7082433"/>
              </p:ext>
            </p:extLst>
          </p:nvPr>
        </p:nvGraphicFramePr>
        <p:xfrm>
          <a:off x="0" y="406503"/>
          <a:ext cx="4416357" cy="31661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3941197" imgH="2261813" progId="">
                  <p:embed/>
                </p:oleObj>
              </mc:Choice>
              <mc:Fallback>
                <p:oleObj r:id="rId4" imgW="3941197" imgH="2261813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406503"/>
                        <a:ext cx="4416357" cy="31661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7187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2BE282-59BB-C50D-1805-0E93F96D3F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93245F62-CCC4-49E4-B95B-EA6C1E7905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E4D47D4-ACC7-F692-899F-094BA60C62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882" y="3577456"/>
            <a:ext cx="10909640" cy="168781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4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Ejemplo: Termistor que va a sensar temperaturas en Bogotá entre -2°C y 40°C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DD9D1F74-A96C-229B-3414-4C462AECEC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1793" y="591670"/>
            <a:ext cx="5223817" cy="2742004"/>
          </a:xfrm>
          <a:prstGeom prst="rect">
            <a:avLst/>
          </a:prstGeom>
        </p:spPr>
      </p:pic>
      <p:sp>
        <p:nvSpPr>
          <p:cNvPr id="11" name="sketch line">
            <a:extLst>
              <a:ext uri="{FF2B5EF4-FFF2-40B4-BE49-F238E27FC236}">
                <a16:creationId xmlns:a16="http://schemas.microsoft.com/office/drawing/2014/main" id="{E6C0DD6B-6AA3-448F-9B99-8386295BC1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07702" y="5509052"/>
            <a:ext cx="4572000" cy="18288"/>
          </a:xfrm>
          <a:custGeom>
            <a:avLst/>
            <a:gdLst>
              <a:gd name="csX0" fmla="*/ 0 w 4572000"/>
              <a:gd name="csY0" fmla="*/ 0 h 18288"/>
              <a:gd name="csX1" fmla="*/ 515983 w 4572000"/>
              <a:gd name="csY1" fmla="*/ 0 h 18288"/>
              <a:gd name="csX2" fmla="*/ 1031966 w 4572000"/>
              <a:gd name="csY2" fmla="*/ 0 h 18288"/>
              <a:gd name="csX3" fmla="*/ 1639389 w 4572000"/>
              <a:gd name="csY3" fmla="*/ 0 h 18288"/>
              <a:gd name="csX4" fmla="*/ 2383971 w 4572000"/>
              <a:gd name="csY4" fmla="*/ 0 h 18288"/>
              <a:gd name="csX5" fmla="*/ 2945674 w 4572000"/>
              <a:gd name="csY5" fmla="*/ 0 h 18288"/>
              <a:gd name="csX6" fmla="*/ 3507377 w 4572000"/>
              <a:gd name="csY6" fmla="*/ 0 h 18288"/>
              <a:gd name="csX7" fmla="*/ 4572000 w 4572000"/>
              <a:gd name="csY7" fmla="*/ 0 h 18288"/>
              <a:gd name="csX8" fmla="*/ 4572000 w 4572000"/>
              <a:gd name="csY8" fmla="*/ 18288 h 18288"/>
              <a:gd name="csX9" fmla="*/ 3873137 w 4572000"/>
              <a:gd name="csY9" fmla="*/ 18288 h 18288"/>
              <a:gd name="csX10" fmla="*/ 3311434 w 4572000"/>
              <a:gd name="csY10" fmla="*/ 18288 h 18288"/>
              <a:gd name="csX11" fmla="*/ 2749731 w 4572000"/>
              <a:gd name="csY11" fmla="*/ 18288 h 18288"/>
              <a:gd name="csX12" fmla="*/ 2050869 w 4572000"/>
              <a:gd name="csY12" fmla="*/ 18288 h 18288"/>
              <a:gd name="csX13" fmla="*/ 1306286 w 4572000"/>
              <a:gd name="csY13" fmla="*/ 18288 h 18288"/>
              <a:gd name="csX14" fmla="*/ 790303 w 4572000"/>
              <a:gd name="csY14" fmla="*/ 18288 h 18288"/>
              <a:gd name="csX15" fmla="*/ 0 w 4572000"/>
              <a:gd name="csY15" fmla="*/ 18288 h 18288"/>
              <a:gd name="csX16" fmla="*/ 0 w 4572000"/>
              <a:gd name="csY16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4572000" h="18288" fill="none" extrusionOk="0">
                <a:moveTo>
                  <a:pt x="0" y="0"/>
                </a:moveTo>
                <a:cubicBezTo>
                  <a:pt x="105156" y="-20963"/>
                  <a:pt x="340432" y="822"/>
                  <a:pt x="515983" y="0"/>
                </a:cubicBezTo>
                <a:cubicBezTo>
                  <a:pt x="691534" y="-822"/>
                  <a:pt x="850679" y="16479"/>
                  <a:pt x="1031966" y="0"/>
                </a:cubicBezTo>
                <a:cubicBezTo>
                  <a:pt x="1213253" y="-16479"/>
                  <a:pt x="1443646" y="-18730"/>
                  <a:pt x="1639389" y="0"/>
                </a:cubicBezTo>
                <a:cubicBezTo>
                  <a:pt x="1835132" y="18730"/>
                  <a:pt x="2159975" y="18531"/>
                  <a:pt x="2383971" y="0"/>
                </a:cubicBezTo>
                <a:cubicBezTo>
                  <a:pt x="2607967" y="-18531"/>
                  <a:pt x="2719096" y="-12030"/>
                  <a:pt x="2945674" y="0"/>
                </a:cubicBezTo>
                <a:cubicBezTo>
                  <a:pt x="3172252" y="12030"/>
                  <a:pt x="3269167" y="27666"/>
                  <a:pt x="3507377" y="0"/>
                </a:cubicBezTo>
                <a:cubicBezTo>
                  <a:pt x="3745587" y="-27666"/>
                  <a:pt x="4116741" y="18705"/>
                  <a:pt x="4572000" y="0"/>
                </a:cubicBezTo>
                <a:cubicBezTo>
                  <a:pt x="4572895" y="8974"/>
                  <a:pt x="4571454" y="9359"/>
                  <a:pt x="4572000" y="18288"/>
                </a:cubicBezTo>
                <a:cubicBezTo>
                  <a:pt x="4374698" y="3942"/>
                  <a:pt x="4098874" y="-11042"/>
                  <a:pt x="3873137" y="18288"/>
                </a:cubicBezTo>
                <a:cubicBezTo>
                  <a:pt x="3647400" y="47618"/>
                  <a:pt x="3517055" y="5421"/>
                  <a:pt x="3311434" y="18288"/>
                </a:cubicBezTo>
                <a:cubicBezTo>
                  <a:pt x="3105813" y="31155"/>
                  <a:pt x="3025168" y="17856"/>
                  <a:pt x="2749731" y="18288"/>
                </a:cubicBezTo>
                <a:cubicBezTo>
                  <a:pt x="2474294" y="18720"/>
                  <a:pt x="2291766" y="-14168"/>
                  <a:pt x="2050869" y="18288"/>
                </a:cubicBezTo>
                <a:cubicBezTo>
                  <a:pt x="1809972" y="50744"/>
                  <a:pt x="1540276" y="46798"/>
                  <a:pt x="1306286" y="18288"/>
                </a:cubicBezTo>
                <a:cubicBezTo>
                  <a:pt x="1072296" y="-10222"/>
                  <a:pt x="972445" y="19645"/>
                  <a:pt x="790303" y="18288"/>
                </a:cubicBezTo>
                <a:cubicBezTo>
                  <a:pt x="608161" y="16931"/>
                  <a:pt x="200981" y="8241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572000" h="18288" stroke="0" extrusionOk="0">
                <a:moveTo>
                  <a:pt x="0" y="0"/>
                </a:moveTo>
                <a:cubicBezTo>
                  <a:pt x="143285" y="-9565"/>
                  <a:pt x="327959" y="-11498"/>
                  <a:pt x="561703" y="0"/>
                </a:cubicBezTo>
                <a:cubicBezTo>
                  <a:pt x="795447" y="11498"/>
                  <a:pt x="838260" y="18255"/>
                  <a:pt x="1077686" y="0"/>
                </a:cubicBezTo>
                <a:cubicBezTo>
                  <a:pt x="1317112" y="-18255"/>
                  <a:pt x="1437472" y="23514"/>
                  <a:pt x="1639389" y="0"/>
                </a:cubicBezTo>
                <a:cubicBezTo>
                  <a:pt x="1841306" y="-23514"/>
                  <a:pt x="2037142" y="-12551"/>
                  <a:pt x="2292531" y="0"/>
                </a:cubicBezTo>
                <a:cubicBezTo>
                  <a:pt x="2547920" y="12551"/>
                  <a:pt x="2810436" y="-20352"/>
                  <a:pt x="2991394" y="0"/>
                </a:cubicBezTo>
                <a:cubicBezTo>
                  <a:pt x="3172352" y="20352"/>
                  <a:pt x="3530025" y="-13347"/>
                  <a:pt x="3735977" y="0"/>
                </a:cubicBezTo>
                <a:cubicBezTo>
                  <a:pt x="3941929" y="13347"/>
                  <a:pt x="4161497" y="34086"/>
                  <a:pt x="4572000" y="0"/>
                </a:cubicBezTo>
                <a:cubicBezTo>
                  <a:pt x="4571545" y="6162"/>
                  <a:pt x="4571903" y="11775"/>
                  <a:pt x="4572000" y="18288"/>
                </a:cubicBezTo>
                <a:cubicBezTo>
                  <a:pt x="4228040" y="36490"/>
                  <a:pt x="4199736" y="42557"/>
                  <a:pt x="3873137" y="18288"/>
                </a:cubicBezTo>
                <a:cubicBezTo>
                  <a:pt x="3546538" y="-5981"/>
                  <a:pt x="3472124" y="16809"/>
                  <a:pt x="3128554" y="18288"/>
                </a:cubicBezTo>
                <a:cubicBezTo>
                  <a:pt x="2784984" y="19767"/>
                  <a:pt x="2735896" y="-17781"/>
                  <a:pt x="2383971" y="18288"/>
                </a:cubicBezTo>
                <a:cubicBezTo>
                  <a:pt x="2032046" y="54357"/>
                  <a:pt x="2019324" y="2920"/>
                  <a:pt x="1867989" y="18288"/>
                </a:cubicBezTo>
                <a:cubicBezTo>
                  <a:pt x="1716654" y="33656"/>
                  <a:pt x="1418675" y="32575"/>
                  <a:pt x="1169126" y="18288"/>
                </a:cubicBezTo>
                <a:cubicBezTo>
                  <a:pt x="919577" y="4001"/>
                  <a:pt x="798537" y="16165"/>
                  <a:pt x="561703" y="18288"/>
                </a:cubicBezTo>
                <a:cubicBezTo>
                  <a:pt x="324869" y="20411"/>
                  <a:pt x="221395" y="-912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5861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8BCBF8F-3325-8FCD-5CE6-21DB8E2C93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3393" y="138983"/>
            <a:ext cx="10980174" cy="1325563"/>
          </a:xfrm>
        </p:spPr>
        <p:txBody>
          <a:bodyPr>
            <a:normAutofit/>
          </a:bodyPr>
          <a:lstStyle/>
          <a:p>
            <a:r>
              <a:rPr lang="es-ES" sz="3600" dirty="0"/>
              <a:t>R de ajuste = (60000 + 10000)/2 = 35000 Ohm</a:t>
            </a:r>
            <a:br>
              <a:rPr lang="es-ES" sz="3600" dirty="0"/>
            </a:br>
            <a:r>
              <a:rPr lang="es-ES" sz="3600" dirty="0"/>
              <a:t>                                ( 60k  +  10k )/2 = 35k</a:t>
            </a:r>
            <a:endParaRPr lang="es-CO" sz="3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uadroTexto 5">
                <a:extLst>
                  <a:ext uri="{FF2B5EF4-FFF2-40B4-BE49-F238E27FC236}">
                    <a16:creationId xmlns:a16="http://schemas.microsoft.com/office/drawing/2014/main" id="{DF3E22DA-1208-E90F-1A64-EAD625279080}"/>
                  </a:ext>
                </a:extLst>
              </p:cNvPr>
              <p:cNvSpPr txBox="1"/>
              <p:nvPr/>
            </p:nvSpPr>
            <p:spPr>
              <a:xfrm>
                <a:off x="393290" y="4009385"/>
                <a:ext cx="4139380" cy="7998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ar-AE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ar-AE" sz="2400" i="1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ar-AE" sz="2400" i="1">
                              <a:latin typeface="Cambria Math" panose="02040503050406030204" pitchFamily="18" charset="0"/>
                            </a:rPr>
                            <m:t>𝑜𝑢𝑡</m:t>
                          </m:r>
                        </m:sub>
                      </m:sSub>
                      <m:r>
                        <a:rPr lang="ar-AE" sz="240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s-ES" sz="2400" b="0" i="1" smtClean="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s-ES" sz="2400" b="0" i="1" smtClean="0">
                          <a:latin typeface="Cambria Math" panose="02040503050406030204" pitchFamily="18" charset="0"/>
                        </a:rPr>
                        <m:t>𝑣</m:t>
                      </m:r>
                      <m:f>
                        <m:fPr>
                          <m:ctrlPr>
                            <a:rPr lang="ar-AE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ES" sz="2400" b="0" i="1" smtClean="0">
                              <a:latin typeface="Cambria Math" panose="02040503050406030204" pitchFamily="18" charset="0"/>
                            </a:rPr>
                            <m:t>35</m:t>
                          </m:r>
                          <m:r>
                            <a:rPr lang="es-E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num>
                        <m:den>
                          <m:r>
                            <a:rPr lang="es-ES" sz="2400" b="0" i="0" smtClean="0">
                              <a:latin typeface="Cambria Math" panose="02040503050406030204" pitchFamily="18" charset="0"/>
                            </a:rPr>
                            <m:t>10</m:t>
                          </m:r>
                          <m:r>
                            <m:rPr>
                              <m:sty m:val="p"/>
                            </m:rPr>
                            <a:rPr lang="es-ES" sz="2400" b="0" i="0" smtClean="0">
                              <a:latin typeface="Cambria Math" panose="02040503050406030204" pitchFamily="18" charset="0"/>
                            </a:rPr>
                            <m:t>k</m:t>
                          </m:r>
                          <m:r>
                            <a:rPr lang="ar-AE" sz="240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s-ES" sz="2400" b="0" i="1" smtClean="0">
                              <a:latin typeface="Cambria Math" panose="02040503050406030204" pitchFamily="18" charset="0"/>
                            </a:rPr>
                            <m:t>35</m:t>
                          </m:r>
                          <m:r>
                            <a:rPr lang="es-E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den>
                      </m:f>
                      <m:r>
                        <a:rPr lang="ar-AE" sz="240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s-ES" sz="2400" b="0" i="0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s-ES" sz="2400" b="0" i="0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s-ES" sz="2400" b="0" i="0" smtClean="0">
                          <a:latin typeface="Cambria Math" panose="02040503050406030204" pitchFamily="18" charset="0"/>
                        </a:rPr>
                        <m:t>89</m:t>
                      </m:r>
                      <m:r>
                        <m:rPr>
                          <m:sty m:val="p"/>
                        </m:rPr>
                        <a:rPr lang="es-ES" sz="2400" b="0" i="0" smtClean="0">
                          <a:latin typeface="Cambria Math" panose="02040503050406030204" pitchFamily="18" charset="0"/>
                        </a:rPr>
                        <m:t>v</m:t>
                      </m:r>
                    </m:oMath>
                  </m:oMathPara>
                </a14:m>
                <a:endParaRPr lang="es-ES" dirty="0"/>
              </a:p>
            </p:txBody>
          </p:sp>
        </mc:Choice>
        <mc:Fallback xmlns="">
          <p:sp>
            <p:nvSpPr>
              <p:cNvPr id="6" name="CuadroTexto 5">
                <a:extLst>
                  <a:ext uri="{FF2B5EF4-FFF2-40B4-BE49-F238E27FC236}">
                    <a16:creationId xmlns:a16="http://schemas.microsoft.com/office/drawing/2014/main" id="{DF3E22DA-1208-E90F-1A64-EAD6252790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290" y="4009385"/>
                <a:ext cx="4139380" cy="79989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CuadroTexto 7">
                <a:extLst>
                  <a:ext uri="{FF2B5EF4-FFF2-40B4-BE49-F238E27FC236}">
                    <a16:creationId xmlns:a16="http://schemas.microsoft.com/office/drawing/2014/main" id="{38D127D3-F421-68C0-01F3-1529E668607F}"/>
                  </a:ext>
                </a:extLst>
              </p:cNvPr>
              <p:cNvSpPr txBox="1"/>
              <p:nvPr/>
            </p:nvSpPr>
            <p:spPr>
              <a:xfrm>
                <a:off x="6313144" y="3992939"/>
                <a:ext cx="4974287" cy="83279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ar-AE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ar-AE" sz="2400" i="1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ar-AE" sz="2400" i="1">
                              <a:latin typeface="Cambria Math" panose="02040503050406030204" pitchFamily="18" charset="0"/>
                            </a:rPr>
                            <m:t>𝑜𝑢𝑡</m:t>
                          </m:r>
                        </m:sub>
                      </m:sSub>
                      <m:r>
                        <a:rPr lang="ar-AE" sz="240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s-ES" sz="2400" b="0" i="1" smtClean="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s-ES" sz="2400" b="0" i="1" smtClean="0">
                          <a:latin typeface="Cambria Math" panose="02040503050406030204" pitchFamily="18" charset="0"/>
                        </a:rPr>
                        <m:t>𝑣</m:t>
                      </m:r>
                      <m:f>
                        <m:fPr>
                          <m:ctrlPr>
                            <a:rPr lang="ar-AE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ES" sz="2400" b="0" i="1" smtClean="0">
                              <a:latin typeface="Cambria Math" panose="02040503050406030204" pitchFamily="18" charset="0"/>
                            </a:rPr>
                            <m:t>35</m:t>
                          </m:r>
                          <m:r>
                            <a:rPr lang="es-E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num>
                        <m:den>
                          <m:r>
                            <a:rPr lang="es-ES" sz="2400" b="0" i="0" smtClean="0">
                              <a:latin typeface="Cambria Math" panose="02040503050406030204" pitchFamily="18" charset="0"/>
                            </a:rPr>
                            <m:t>60</m:t>
                          </m:r>
                          <m:r>
                            <a:rPr lang="es-ES" sz="2400" b="0" i="0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s-ES" sz="2400" b="0" i="0" smtClean="0">
                              <a:latin typeface="Cambria Math" panose="02040503050406030204" pitchFamily="18" charset="0"/>
                            </a:rPr>
                            <m:t>6</m:t>
                          </m:r>
                          <m:r>
                            <m:rPr>
                              <m:sty m:val="p"/>
                            </m:rPr>
                            <a:rPr lang="es-ES" sz="2400" b="0" i="0" smtClean="0">
                              <a:latin typeface="Cambria Math" panose="02040503050406030204" pitchFamily="18" charset="0"/>
                            </a:rPr>
                            <m:t>k</m:t>
                          </m:r>
                          <m:r>
                            <a:rPr lang="ar-AE" sz="240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s-ES" sz="2400" b="0" i="1" smtClean="0">
                              <a:latin typeface="Cambria Math" panose="02040503050406030204" pitchFamily="18" charset="0"/>
                            </a:rPr>
                            <m:t>35</m:t>
                          </m:r>
                          <m:r>
                            <a:rPr lang="es-E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den>
                      </m:f>
                      <m:r>
                        <a:rPr lang="ar-AE" sz="240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s-ES" sz="2400" b="0" i="0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s-ES" sz="2400" b="0" i="0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s-ES" sz="2400" b="0" i="0" smtClean="0">
                          <a:latin typeface="Cambria Math" panose="02040503050406030204" pitchFamily="18" charset="0"/>
                        </a:rPr>
                        <m:t>83</m:t>
                      </m:r>
                      <m:r>
                        <m:rPr>
                          <m:sty m:val="p"/>
                        </m:rPr>
                        <a:rPr lang="es-ES" sz="2400" b="0" i="0" smtClean="0">
                          <a:latin typeface="Cambria Math" panose="02040503050406030204" pitchFamily="18" charset="0"/>
                        </a:rPr>
                        <m:t>v</m:t>
                      </m:r>
                    </m:oMath>
                  </m:oMathPara>
                </a14:m>
                <a:endParaRPr lang="es-ES" dirty="0"/>
              </a:p>
            </p:txBody>
          </p:sp>
        </mc:Choice>
        <mc:Fallback xmlns="">
          <p:sp>
            <p:nvSpPr>
              <p:cNvPr id="8" name="CuadroTexto 7">
                <a:extLst>
                  <a:ext uri="{FF2B5EF4-FFF2-40B4-BE49-F238E27FC236}">
                    <a16:creationId xmlns:a16="http://schemas.microsoft.com/office/drawing/2014/main" id="{38D127D3-F421-68C0-01F3-1529E66860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3144" y="3992939"/>
                <a:ext cx="4974287" cy="83279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CuadroTexto 8">
            <a:extLst>
              <a:ext uri="{FF2B5EF4-FFF2-40B4-BE49-F238E27FC236}">
                <a16:creationId xmlns:a16="http://schemas.microsoft.com/office/drawing/2014/main" id="{7526050F-BC3F-E96A-35C6-D2AE433CA614}"/>
              </a:ext>
            </a:extLst>
          </p:cNvPr>
          <p:cNvSpPr txBox="1"/>
          <p:nvPr/>
        </p:nvSpPr>
        <p:spPr>
          <a:xfrm>
            <a:off x="314632" y="5604388"/>
            <a:ext cx="55355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/>
              <a:t>RANGO DE MEDICION PARA EL SENSOR</a:t>
            </a:r>
          </a:p>
          <a:p>
            <a:pPr algn="ctr"/>
            <a:r>
              <a:rPr lang="es-ES" sz="2400" dirty="0"/>
              <a:t>( 1.46v  hasta  3.57v )</a:t>
            </a:r>
          </a:p>
        </p:txBody>
      </p:sp>
      <p:graphicFrame>
        <p:nvGraphicFramePr>
          <p:cNvPr id="3" name="Objeto 2">
            <a:extLst>
              <a:ext uri="{FF2B5EF4-FFF2-40B4-BE49-F238E27FC236}">
                <a16:creationId xmlns:a16="http://schemas.microsoft.com/office/drawing/2014/main" id="{A62F4489-FA5E-0184-900F-0F7C1119EE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9289380"/>
              </p:ext>
            </p:extLst>
          </p:nvPr>
        </p:nvGraphicFramePr>
        <p:xfrm>
          <a:off x="410995" y="1410648"/>
          <a:ext cx="3941763" cy="2598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3941197" imgH="2598961" progId="">
                  <p:embed/>
                </p:oleObj>
              </mc:Choice>
              <mc:Fallback>
                <p:oleObj r:id="rId4" imgW="3941197" imgH="2598961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0995" y="1410648"/>
                        <a:ext cx="3941763" cy="2598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to 4">
            <a:extLst>
              <a:ext uri="{FF2B5EF4-FFF2-40B4-BE49-F238E27FC236}">
                <a16:creationId xmlns:a16="http://schemas.microsoft.com/office/drawing/2014/main" id="{FB66F9B3-9E33-4455-5585-4543FAF99F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0081361"/>
              </p:ext>
            </p:extLst>
          </p:nvPr>
        </p:nvGraphicFramePr>
        <p:xfrm>
          <a:off x="6206044" y="1394202"/>
          <a:ext cx="3941763" cy="2598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3941197" imgH="2598961" progId="">
                  <p:embed/>
                </p:oleObj>
              </mc:Choice>
              <mc:Fallback>
                <p:oleObj r:id="rId6" imgW="3941197" imgH="2598961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206044" y="1394202"/>
                        <a:ext cx="3941763" cy="2598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Imagen 11">
            <a:extLst>
              <a:ext uri="{FF2B5EF4-FFF2-40B4-BE49-F238E27FC236}">
                <a16:creationId xmlns:a16="http://schemas.microsoft.com/office/drawing/2014/main" id="{790E7A9D-782C-8E55-E007-227B4D824E6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50194" y="5248158"/>
            <a:ext cx="5629275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11269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302</Words>
  <Application>Microsoft Office PowerPoint</Application>
  <PresentationFormat>Panorámica</PresentationFormat>
  <Paragraphs>37</Paragraphs>
  <Slides>7</Slides>
  <Notes>1</Notes>
  <HiddenSlides>0</HiddenSlides>
  <MMClips>0</MMClips>
  <ScaleCrop>false</ScaleCrop>
  <HeadingPairs>
    <vt:vector size="8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0</vt:i4>
      </vt:variant>
      <vt:variant>
        <vt:lpstr>Títulos de diapositiva</vt:lpstr>
      </vt:variant>
      <vt:variant>
        <vt:i4>7</vt:i4>
      </vt:variant>
    </vt:vector>
  </HeadingPairs>
  <TitlesOfParts>
    <vt:vector size="13" baseType="lpstr">
      <vt:lpstr>Aptos</vt:lpstr>
      <vt:lpstr>Aptos Display</vt:lpstr>
      <vt:lpstr>Arial</vt:lpstr>
      <vt:lpstr>Cambria Math</vt:lpstr>
      <vt:lpstr>Wingdings</vt:lpstr>
      <vt:lpstr>Tema de Office</vt:lpstr>
      <vt:lpstr>LECTURA DE SENSORES RESISTIVOS EN ADC</vt:lpstr>
      <vt:lpstr>LINEALIZACIÓN</vt:lpstr>
      <vt:lpstr>Cómo se linealiza</vt:lpstr>
      <vt:lpstr>Ejemplo: Fotoresistor que varia su resistencia entre 400 y 8400 ohmios en la zona de trabajo  R de ajuste = (8400 + 400)/2 = 4200 Ohm</vt:lpstr>
      <vt:lpstr>Presentación de PowerPoint</vt:lpstr>
      <vt:lpstr>Ejemplo: Termistor que va a sensar temperaturas en Bogotá entre -2°C y 40°C</vt:lpstr>
      <vt:lpstr>R de ajuste = (60000 + 10000)/2 = 35000 Ohm                                 ( 60k  +  10k )/2 = 35k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4</cp:revision>
  <dcterms:created xsi:type="dcterms:W3CDTF">2026-03-11T11:59:01Z</dcterms:created>
  <dcterms:modified xsi:type="dcterms:W3CDTF">2026-03-17T12:18:55Z</dcterms:modified>
</cp:coreProperties>
</file>